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3621" autoAdjust="0"/>
  </p:normalViewPr>
  <p:slideViewPr>
    <p:cSldViewPr>
      <p:cViewPr varScale="1">
        <p:scale>
          <a:sx n="104" d="100"/>
          <a:sy n="104" d="100"/>
        </p:scale>
        <p:origin x="1704" y="108"/>
      </p:cViewPr>
      <p:guideLst>
        <p:guide orient="horz" pos="23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5" Type="http://schemas.openxmlformats.org/officeDocument/2006/relationships/theme" Target="theme/theme1.xml" /><Relationship Id="rId54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53" Type="http://schemas.openxmlformats.org/officeDocument/2006/relationships/presProps" Target="presProps.xml" /><Relationship Id="rId56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6D9AF4F-8B83-4CF9-B9BC-6797249DF4F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170DAC2-FADD-411F-94E6-3F62BD7EAA7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55F5158-DF49-4522-9E30-058E5CA91374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1948D9E-673B-4494-808F-F6617CBAA3B1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7FA4994-3E26-4F47-9A0C-68996DA12BD2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4C7A8-6AA2-4DC1-A002-4C317C016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sz="1400" dirty="0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8D34A47-BAFD-46DC-8452-3E2DC581552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8BF3B301-075E-42D1-A5E4-E0B2B33B308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FCACC434-E7E5-418E-B001-E82581AC3B19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4E433D6-4257-4996-A91D-048EB2CF82FB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3C4801D1-C85D-4463-B8B7-0E473DAE03E6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B77ACCC-4451-4349-9B05-44B2C941973E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0536AB5-172A-4DF1-A4A6-2A4FA0632A05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81000" y="609600"/>
            <a:ext cx="184150" cy="5386388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4000" y="6076950"/>
            <a:ext cx="6953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b="1"/>
            </a:lvl1pPr>
          </a:lstStyle>
          <a:p>
            <a:pPr>
              <a:defRPr/>
            </a:pPr>
            <a:r>
              <a:rPr lang="en-US"/>
              <a:t>Page </a:t>
            </a:r>
            <a:fld id="{DF9DF07A-B376-46C2-AB2D-45A27792F108}" type="slidenum">
              <a:rPr lang="en-US"/>
              <a:pPr>
                <a:defRPr/>
              </a:pPr>
              <a:t>‹#›</a:t>
            </a:fld>
            <a:r>
              <a:rPr lang="en-US"/>
              <a:t> of  9</a:t>
            </a:r>
            <a:r>
              <a:rPr lang="en-US" sz="1400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45" r:id="rId1"/>
    <p:sldLayoutId id="2147486446" r:id="rId2"/>
    <p:sldLayoutId id="2147486447" r:id="rId3"/>
    <p:sldLayoutId id="2147486448" r:id="rId4"/>
    <p:sldLayoutId id="2147486449" r:id="rId5"/>
    <p:sldLayoutId id="2147486450" r:id="rId6"/>
    <p:sldLayoutId id="2147486451" r:id="rId7"/>
    <p:sldLayoutId id="2147486452" r:id="rId8"/>
    <p:sldLayoutId id="2147486453" r:id="rId9"/>
    <p:sldLayoutId id="2147486454" r:id="rId10"/>
    <p:sldLayoutId id="2147486455" r:id="rId11"/>
    <p:sldLayoutId id="2147486456" r:id="rId12"/>
    <p:sldLayoutId id="2147486457" r:id="rId13"/>
    <p:sldLayoutId id="2147486458" r:id="rId14"/>
  </p:sldLayoutIdLst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jp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jp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jp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jp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Academy,</a:t>
            </a:r>
            <a:r>
              <a:rPr/>
              <a:t> </a:t>
            </a:r>
            <a:r>
              <a:rPr/>
              <a:t>Fountain</a:t>
            </a:r>
            <a:r>
              <a:rPr/>
              <a:t> </a:t>
            </a:r>
            <a:r>
              <a:rPr/>
              <a:t>Park,</a:t>
            </a:r>
            <a:r>
              <a:rPr/>
              <a:t> </a:t>
            </a:r>
            <a:r>
              <a:rPr/>
              <a:t>Lewis</a:t>
            </a:r>
            <a:r>
              <a:rPr/>
              <a:t> </a:t>
            </a:r>
            <a:r>
              <a:rPr/>
              <a:t>Place</a:t>
            </a:r>
            <a:r>
              <a:rPr/>
              <a:t> </a:t>
            </a:r>
            <a:r>
              <a:rPr/>
              <a:t>Place,</a:t>
            </a:r>
            <a:r>
              <a:rPr/>
              <a:t> </a:t>
            </a:r>
            <a:r>
              <a:rPr/>
              <a:t>Vandeventer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September</a:t>
            </a:r>
            <a:r>
              <a:rPr/>
              <a:t> </a:t>
            </a:r>
            <a:r>
              <a:rPr/>
              <a:t>2019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(November</a:t>
            </a:r>
            <a:r>
              <a:rPr/>
              <a:t> </a:t>
            </a:r>
            <a:r>
              <a:rPr/>
              <a:t>19,</a:t>
            </a:r>
            <a:r>
              <a:rPr/>
              <a:t> </a:t>
            </a:r>
            <a:r>
              <a:rPr/>
              <a:t>2019)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Lewis</a:t>
            </a:r>
            <a:r>
              <a:rPr/>
              <a:t> </a:t>
            </a:r>
            <a:r>
              <a:rPr/>
              <a:t>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13 total crimes in October 2019</a:t>
            </a:r>
          </a:p>
          <a:p>
            <a:pPr lvl="1"/>
            <a:r>
              <a:rPr b="1"/>
              <a:t>0% change compared to October 2018 (13 total crimes)</a:t>
            </a:r>
          </a:p>
          <a:p>
            <a:pPr lvl="1"/>
            <a:r>
              <a:rPr b="1"/>
              <a:t>6 crime(s) against persons in October 2019</a:t>
            </a:r>
          </a:p>
          <a:p>
            <a:pPr lvl="1"/>
            <a:r>
              <a:rPr b="1"/>
              <a:t>200% change compared to October 2018 (2 crimes against persons)</a:t>
            </a:r>
          </a:p>
          <a:p>
            <a:pPr lvl="1"/>
            <a:r>
              <a:rPr b="1"/>
              <a:t>95 total crimes in 2019</a:t>
            </a:r>
          </a:p>
          <a:p>
            <a:pPr lvl="1"/>
            <a:r>
              <a:rPr b="1"/>
              <a:t>6.74% change compared to this time in 2018 (89 total crimes)</a:t>
            </a:r>
          </a:p>
          <a:p>
            <a:pPr lvl="1"/>
            <a:r>
              <a:rPr b="1"/>
              <a:t>33 crime(s) against persons in 2019</a:t>
            </a:r>
          </a:p>
          <a:p>
            <a:pPr lvl="1"/>
            <a:r>
              <a:rPr b="1"/>
              <a:t>-5.71% change compared to this time in 2018 (35 crimes against persons)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4056239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3636389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7716210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1166484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8938769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2759723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lp/l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21 total crimes in October 2019</a:t>
            </a:r>
          </a:p>
          <a:p>
            <a:pPr lvl="1"/>
            <a:r>
              <a:rPr b="1"/>
              <a:t>0% change compared to October 2018 (21 total crimes)</a:t>
            </a:r>
          </a:p>
          <a:p>
            <a:pPr lvl="1"/>
            <a:r>
              <a:rPr b="1"/>
              <a:t>2 crime(s) against persons in October 2019</a:t>
            </a:r>
          </a:p>
          <a:p>
            <a:pPr lvl="1"/>
            <a:r>
              <a:rPr b="1"/>
              <a:t>-75.0% change compared to October 2018 (8 crimes against persons)</a:t>
            </a:r>
          </a:p>
          <a:p>
            <a:pPr lvl="1"/>
            <a:r>
              <a:rPr b="1"/>
              <a:t>131 total crimes in 2019</a:t>
            </a:r>
          </a:p>
          <a:p>
            <a:pPr lvl="1"/>
            <a:r>
              <a:rPr b="1"/>
              <a:t>-13.8% change compared to this time in 2018 (152 total crimes)</a:t>
            </a:r>
          </a:p>
          <a:p>
            <a:pPr lvl="1"/>
            <a:r>
              <a:rPr b="1"/>
              <a:t>26 crime(s) against persons in 2019</a:t>
            </a:r>
          </a:p>
          <a:p>
            <a:pPr lvl="1"/>
            <a:r>
              <a:rPr b="1"/>
              <a:t>-25.7% change compared to this time in 2018 (35 crimes against persons)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0734558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7049904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788195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246624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9897459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5933076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vd/vd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0"/>
            <a:ext cx="73787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7 (Visitation Park)</a:t>
            </a:r>
          </a:p>
          <a:p>
            <a:pPr lvl="1"/>
            <a:r>
              <a:rPr b="1"/>
              <a:t>The maximum number of crimes in one neighborhood was 85 (Central West End)</a:t>
            </a:r>
          </a:p>
          <a:p>
            <a:pPr lvl="1"/>
            <a:r>
              <a:rPr b="1"/>
              <a:t>The mean number of crimes in one neighborhood was 28.6</a:t>
            </a:r>
          </a:p>
          <a:p>
            <a:pPr lvl="1"/>
            <a:r>
              <a:rPr b="1"/>
              <a:t>The minimum rate of crimes in one neighborhood was 3.67 (Kingsway East)</a:t>
            </a:r>
          </a:p>
          <a:p>
            <a:pPr lvl="1"/>
            <a:r>
              <a:rPr b="1"/>
              <a:t>The maximum rate of crimes in one neighborhood was 13.48 (Fountain Park)</a:t>
            </a:r>
          </a:p>
          <a:p>
            <a:pPr lvl="1"/>
            <a:r>
              <a:rPr b="1"/>
              <a:t>The mean rate of crimes in one neighborhood was 7.77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22 total crimes in October 2019</a:t>
            </a:r>
          </a:p>
          <a:p>
            <a:pPr lvl="1"/>
            <a:r>
              <a:rPr b="1"/>
              <a:t>-26.7% change compared to October 2018 (30 total crimes)</a:t>
            </a:r>
          </a:p>
          <a:p>
            <a:pPr lvl="1"/>
            <a:r>
              <a:rPr b="1"/>
              <a:t>10 crime(s) against persons in October 2019</a:t>
            </a:r>
          </a:p>
          <a:p>
            <a:pPr lvl="1"/>
            <a:r>
              <a:rPr b="1"/>
              <a:t>233% change compared to October 2018 (3 crimes against persons)</a:t>
            </a:r>
          </a:p>
          <a:p>
            <a:pPr lvl="1"/>
            <a:r>
              <a:rPr b="1"/>
              <a:t>166 total crimes in 2019</a:t>
            </a:r>
          </a:p>
          <a:p>
            <a:pPr lvl="1"/>
            <a:r>
              <a:rPr b="1"/>
              <a:t>-14.9% change compared to this time in 2018 (195 total crimes)</a:t>
            </a:r>
          </a:p>
          <a:p>
            <a:pPr lvl="1"/>
            <a:r>
              <a:rPr b="1"/>
              <a:t>58 crime(s) against persons in 2019</a:t>
            </a:r>
          </a:p>
          <a:p>
            <a:pPr lvl="1"/>
            <a:r>
              <a:rPr b="1"/>
              <a:t>18.4% change compared to this time in 2018 (49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ac/ac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ac/ac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ac/ac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045043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6772733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1517850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1053239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October/ac/ac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October/ac/ac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October/ac/ac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fp/f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7561032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4465579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fp/f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fp/f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1897798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9967405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8477619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Coin Machine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4845083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October/fp/f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October/fp/f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October/fp/f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lp/l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lp/l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lp/l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0"/>
            <a:ext cx="5651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1322518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2726164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389853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0114623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84155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9366554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5070985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0109135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October/lp/l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October/lp/l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October/lp/l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vd/vd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vd/vd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vd/vd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4930439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1575670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7466519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4121248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October/vd/vd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ac/ac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October/vd/vd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October/vd/vd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20 total crimes in October 2019</a:t>
            </a:r>
          </a:p>
          <a:p>
            <a:pPr lvl="1"/>
            <a:r>
              <a:rPr b="1"/>
              <a:t>42.9% change compared to October 2018 (14 total crimes)</a:t>
            </a:r>
          </a:p>
          <a:p>
            <a:pPr lvl="1"/>
            <a:r>
              <a:rPr b="1"/>
              <a:t>7 crime(s) against persons in October 2019</a:t>
            </a:r>
          </a:p>
          <a:p>
            <a:pPr lvl="1"/>
            <a:r>
              <a:rPr b="1"/>
              <a:t>40.0% change compared to October 2018 (5 crimes against persons)</a:t>
            </a:r>
          </a:p>
          <a:p>
            <a:pPr lvl="1"/>
            <a:r>
              <a:rPr b="1"/>
              <a:t>137 total crimes in 2019</a:t>
            </a:r>
          </a:p>
          <a:p>
            <a:pPr lvl="1"/>
            <a:r>
              <a:rPr b="1"/>
              <a:t>4.58% change compared to this time in 2018 (131 total crimes)</a:t>
            </a:r>
          </a:p>
          <a:p>
            <a:pPr lvl="1"/>
            <a:r>
              <a:rPr b="1"/>
              <a:t>55 crime(s) against persons in 2019</a:t>
            </a:r>
          </a:p>
          <a:p>
            <a:pPr lvl="1"/>
            <a:r>
              <a:rPr b="1"/>
              <a:t>48.6% change compared to this time in 2018 (37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8361274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4430624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702931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2246286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7913121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0607017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October/fp/f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0"/>
            <a:ext cx="346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27650</TotalTime>
  <Words>2</Words>
  <Application>Microsoft Office PowerPoint</Application>
  <PresentationFormat>On-screen Show (4:3)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Times New Roman</vt:lpstr>
      <vt:lpstr>Default Design</vt:lpstr>
      <vt:lpstr>PowerPoint Presentation</vt:lpstr>
      <vt:lpstr>PowerPoint Presentation</vt:lpstr>
      <vt:lpstr>PowerPoint Presentation</vt:lpstr>
    </vt:vector>
  </TitlesOfParts>
  <Company>BJC Health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Academy, Fountain Park, Lewis Place Place, Vandeventer</dc:title>
  <dc:creator>Washington University Medical Center</dc:creator>
  <cp:keywords/>
  <dcterms:created xsi:type="dcterms:W3CDTF">2019-11-19T19:28:28Z</dcterms:created>
  <dcterms:modified xsi:type="dcterms:W3CDTF">2019-11-19T19:28:28Z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(November 19, 2019)</vt:lpwstr>
  </property>
  <property fmtid="{D5CDD505-2E9C-101B-9397-08002B2CF9AE}" pid="4" name="output">
    <vt:lpwstr/>
  </property>
  <property fmtid="{D5CDD505-2E9C-101B-9397-08002B2CF9AE}" pid="5" name="params">
    <vt:lpwstr/>
  </property>
  <property fmtid="{D5CDD505-2E9C-101B-9397-08002B2CF9AE}" pid="6" name="subtitle">
    <vt:lpwstr>Monthly Crime report: September 2019</vt:lpwstr>
  </property>
</Properties>
</file>